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74" r:id="rId3"/>
    <p:sldId id="275" r:id="rId4"/>
    <p:sldId id="276" r:id="rId5"/>
    <p:sldId id="277" r:id="rId6"/>
    <p:sldId id="269" r:id="rId7"/>
    <p:sldId id="278" r:id="rId8"/>
    <p:sldId id="272" r:id="rId9"/>
    <p:sldId id="270" r:id="rId10"/>
    <p:sldId id="27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6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15" autoAdjust="0"/>
    <p:restoredTop sz="94660"/>
  </p:normalViewPr>
  <p:slideViewPr>
    <p:cSldViewPr>
      <p:cViewPr varScale="1">
        <p:scale>
          <a:sx n="131" d="100"/>
          <a:sy n="131" d="100"/>
        </p:scale>
        <p:origin x="19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85A5-FE5A-48BC-ACC7-DF5647E4284A}" type="datetimeFigureOut">
              <a:rPr lang="en-US" smtClean="0"/>
              <a:pPr/>
              <a:t>8/18/16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E11534-8FE3-4FB3-B3E0-9E2AE091FE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02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11534-8FE3-4FB3-B3E0-9E2AE091FE0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0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11534-8FE3-4FB3-B3E0-9E2AE091FE0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3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11534-8FE3-4FB3-B3E0-9E2AE091FE0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08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E11534-8FE3-4FB3-B3E0-9E2AE091FE0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89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28800" y="4572000"/>
            <a:ext cx="68580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/>
          </a:p>
        </p:txBody>
      </p:sp>
      <p:sp>
        <p:nvSpPr>
          <p:cNvPr id="15" name="Rectangle 14"/>
          <p:cNvSpPr/>
          <p:nvPr/>
        </p:nvSpPr>
        <p:spPr>
          <a:xfrm>
            <a:off x="0" y="0"/>
            <a:ext cx="1828800" cy="640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0" y="4572000"/>
            <a:ext cx="9144000" cy="18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 userDrawn="1"/>
        </p:nvSpPr>
        <p:spPr>
          <a:xfrm>
            <a:off x="0" y="4572000"/>
            <a:ext cx="1828800" cy="18288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>
            <a:off x="6934200" y="6553200"/>
            <a:ext cx="1676400" cy="228600"/>
          </a:xfrm>
        </p:spPr>
        <p:txBody>
          <a:bodyPr vert="horz" lIns="91440" tIns="45720" rIns="91440" bIns="45720" rtlCol="0" anchor="t" anchorCtr="0"/>
          <a:lstStyle>
            <a:lvl1pPr marL="0" algn="r" defTabSz="914400" rtl="0" eaLnBrk="1" latinLnBrk="0" hangingPunct="1">
              <a:defRPr sz="900" kern="1200" cap="small" baseline="0">
                <a:solidFill>
                  <a:sysClr val="windowText" lastClr="000000"/>
                </a:solidFill>
                <a:latin typeface="+mj-lt"/>
                <a:ea typeface="+mn-ea"/>
                <a:cs typeface="+mn-cs"/>
              </a:defRPr>
            </a:lvl1pPr>
          </a:lstStyle>
          <a:p>
            <a:fld id="{A6B58DDF-8ABE-4C4F-888B-2527BC03AB6F}" type="datetime1">
              <a:rPr lang="en-US" smtClean="0"/>
              <a:pPr/>
              <a:t>8/18/16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1891553" y="6553200"/>
            <a:ext cx="1676400" cy="228600"/>
          </a:xfrm>
        </p:spPr>
        <p:txBody>
          <a:bodyPr anchor="t" anchorCtr="0"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4870076" y="6553200"/>
            <a:ext cx="762000" cy="228600"/>
          </a:xfrm>
          <a:noFill/>
          <a:ln>
            <a:noFill/>
          </a:ln>
          <a:effectLst/>
        </p:spPr>
        <p:txBody>
          <a:bodyPr/>
          <a:lstStyle>
            <a:lvl1pPr algn="ctr">
              <a:defRPr sz="900" kern="1200" cap="small" baseline="0">
                <a:solidFill>
                  <a:sysClr val="windowText" lastClr="000000"/>
                </a:solidFill>
                <a:latin typeface="+mj-lt"/>
                <a:ea typeface="+mn-ea"/>
                <a:cs typeface="+mn-cs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905000" y="5867400"/>
            <a:ext cx="6570722" cy="457200"/>
          </a:xfrm>
        </p:spPr>
        <p:txBody>
          <a:bodyPr>
            <a:normAutofit/>
            <a:scene3d>
              <a:camera prst="orthographicFront"/>
              <a:lightRig rig="soft" dir="t">
                <a:rot lat="0" lon="0" rev="10800000"/>
              </a:lightRig>
            </a:scene3d>
            <a:sp3d>
              <a:contourClr>
                <a:srgbClr val="DDDDDD"/>
              </a:contourClr>
            </a:sp3d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>
                    <a:alpha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905000" y="4648200"/>
            <a:ext cx="6553200" cy="1219200"/>
          </a:xfrm>
        </p:spPr>
        <p:txBody>
          <a:bodyPr anchor="b" anchorCtr="0">
            <a:noAutofit/>
          </a:bodyPr>
          <a:lstStyle>
            <a:lvl1pPr algn="l"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8F592-0B65-408C-B15A-063448377B0F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0"/>
          <p:cNvGrpSpPr/>
          <p:nvPr/>
        </p:nvGrpSpPr>
        <p:grpSpPr>
          <a:xfrm>
            <a:off x="0" y="0"/>
            <a:ext cx="9144000" cy="6858000"/>
            <a:chOff x="-442912" y="457200"/>
            <a:chExt cx="9144000" cy="6858000"/>
          </a:xfrm>
        </p:grpSpPr>
        <p:sp>
          <p:nvSpPr>
            <p:cNvPr id="18" name="Rectangle 17"/>
            <p:cNvSpPr/>
            <p:nvPr/>
          </p:nvSpPr>
          <p:spPr>
            <a:xfrm>
              <a:off x="-442912" y="457200"/>
              <a:ext cx="9129712" cy="167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reflection blurRad="6350" stA="50000" endA="300" endPos="3850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872288" y="457200"/>
              <a:ext cx="18288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872288" y="457200"/>
              <a:ext cx="1828800" cy="167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Oval 20"/>
            <p:cNvSpPr/>
            <p:nvPr/>
          </p:nvSpPr>
          <p:spPr>
            <a:xfrm>
              <a:off x="7367588" y="876300"/>
              <a:ext cx="838200" cy="83820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7600" y="2298700"/>
            <a:ext cx="1447800" cy="38274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2286000"/>
            <a:ext cx="5943600" cy="38401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14BFD-FA94-450E-AEB4-B6DB991DFB88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533400"/>
            <a:ext cx="762000" cy="6096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1828800"/>
            <a:ext cx="7086600" cy="4343400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7D201-AA43-4762-966D-3864E407D123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0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828800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2514600"/>
              <a:ext cx="1828800" cy="1828800"/>
            </a:xfrm>
            <a:prstGeom prst="rect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28800" y="2514600"/>
              <a:ext cx="7315200" cy="182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reflection blurRad="6350" stA="50000" endA="300" endPos="3850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667000"/>
            <a:ext cx="6629400" cy="1143000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sm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4495800"/>
            <a:ext cx="1524000" cy="20574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200000"/>
              </a:lnSpc>
              <a:buNone/>
              <a:defRPr sz="1600" b="1" kern="1200">
                <a:solidFill>
                  <a:srgbClr val="000000">
                    <a:alpha val="50196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1152" y="6556248"/>
            <a:ext cx="1673352" cy="228600"/>
          </a:xfrm>
        </p:spPr>
        <p:txBody>
          <a:bodyPr/>
          <a:lstStyle/>
          <a:p>
            <a:fld id="{BB14F0D5-0F7D-400D-975A-9990CDCDB335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92808" y="6556248"/>
            <a:ext cx="1673352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67656" y="6556248"/>
            <a:ext cx="762000" cy="228600"/>
          </a:xfrm>
          <a:noFill/>
          <a:ln>
            <a:noFill/>
          </a:ln>
          <a:effectLst/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900" kern="1200" cap="small" baseline="0">
                <a:solidFill>
                  <a:sysClr val="windowText" lastClr="000000"/>
                </a:solidFill>
                <a:latin typeface="+mj-lt"/>
                <a:ea typeface="+mn-ea"/>
                <a:cs typeface="+mn-cs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228600"/>
            <a:ext cx="6248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38400" y="2298700"/>
            <a:ext cx="2971800" cy="3827463"/>
          </a:xfrm>
        </p:spPr>
        <p:txBody>
          <a:bodyPr>
            <a:normAutofit/>
          </a:bodyPr>
          <a:lstStyle>
            <a:lvl1pPr marL="228600" indent="-228600">
              <a:defRPr sz="1800"/>
            </a:lvl1pPr>
            <a:lvl2pPr marL="457200" indent="-228600">
              <a:defRPr sz="1800"/>
            </a:lvl2pPr>
            <a:lvl3pPr marL="685800" indent="-228600">
              <a:defRPr sz="1800"/>
            </a:lvl3pPr>
            <a:lvl4pPr marL="914400" indent="-228600">
              <a:defRPr sz="1800"/>
            </a:lvl4pPr>
            <a:lvl5pPr marL="1143000" indent="-228600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2298700"/>
            <a:ext cx="2971800" cy="3827463"/>
          </a:xfrm>
        </p:spPr>
        <p:txBody>
          <a:bodyPr>
            <a:normAutofit/>
          </a:bodyPr>
          <a:lstStyle>
            <a:lvl1pPr marL="228600" indent="-228600">
              <a:defRPr sz="1800"/>
            </a:lvl1pPr>
            <a:lvl2pPr marL="457200" indent="-228600">
              <a:defRPr sz="1800"/>
            </a:lvl2pPr>
            <a:lvl3pPr marL="685800" indent="-228600">
              <a:defRPr sz="1800"/>
            </a:lvl3pPr>
            <a:lvl4pPr marL="914400" indent="-228600">
              <a:defRPr sz="1800"/>
            </a:lvl4pPr>
            <a:lvl5pPr marL="1143000" indent="-228600"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0ED7F-70B5-4B13-AA96-ED15E58C6D6E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228600"/>
            <a:ext cx="6248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0" y="2291697"/>
            <a:ext cx="2971800" cy="639762"/>
          </a:xfrm>
        </p:spPr>
        <p:txBody>
          <a:bodyPr vert="horz" lIns="91440" tIns="45720" rIns="91440" bIns="45720" rtlCol="0" anchor="ctr" anchorCtr="0">
            <a:noAutofit/>
          </a:bodyPr>
          <a:lstStyle>
            <a:lvl1pPr marL="0" indent="0">
              <a:buNone/>
              <a:defRPr sz="22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47925" y="3137647"/>
            <a:ext cx="2971800" cy="2999232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buSzPct val="80000"/>
              <a:buFont typeface="Wingdings" pitchFamily="2" charset="2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buSzPct val="80000"/>
              <a:buFont typeface="Wingdings" pitchFamily="2" charset="2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buSzPct val="80000"/>
              <a:buFont typeface="Wingdings" pitchFamily="2" charset="2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buSzPct val="80000"/>
              <a:buFont typeface="Wingdings" pitchFamily="2" charset="2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15000" y="2291697"/>
            <a:ext cx="2971800" cy="63976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15000" y="3137647"/>
            <a:ext cx="2971800" cy="3001962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buSzPct val="80000"/>
              <a:buFont typeface="Wingdings" pitchFamily="2" charset="2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7F1F5-1773-450B-8539-1FF1BEF9D7BD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0"/>
          <p:cNvGrpSpPr/>
          <p:nvPr/>
        </p:nvGrpSpPr>
        <p:grpSpPr>
          <a:xfrm>
            <a:off x="0" y="0"/>
            <a:ext cx="9144000" cy="1676400"/>
            <a:chOff x="0" y="0"/>
            <a:chExt cx="9144000" cy="16764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9144000" cy="167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reflection blurRad="6350" stA="50000" endA="300" endPos="3850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0"/>
              <a:ext cx="1828800" cy="167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Oval 9"/>
            <p:cNvSpPr/>
            <p:nvPr/>
          </p:nvSpPr>
          <p:spPr>
            <a:xfrm>
              <a:off x="495300" y="419100"/>
              <a:ext cx="838200" cy="83820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6AD61-45A4-43C5-B300-B97B68EBC7CD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9"/>
          <p:cNvGrpSpPr/>
          <p:nvPr/>
        </p:nvGrpSpPr>
        <p:grpSpPr>
          <a:xfrm>
            <a:off x="0" y="0"/>
            <a:ext cx="1828800" cy="1676400"/>
            <a:chOff x="457200" y="457200"/>
            <a:chExt cx="1828800" cy="1676400"/>
          </a:xfrm>
        </p:grpSpPr>
        <p:sp>
          <p:nvSpPr>
            <p:cNvPr id="8" name="Rectangle 7"/>
            <p:cNvSpPr/>
            <p:nvPr/>
          </p:nvSpPr>
          <p:spPr>
            <a:xfrm>
              <a:off x="457200" y="457200"/>
              <a:ext cx="1828800" cy="167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reflection blurRad="6350" stA="50000" endA="300" endPos="3850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Oval 8"/>
            <p:cNvSpPr/>
            <p:nvPr/>
          </p:nvSpPr>
          <p:spPr>
            <a:xfrm>
              <a:off x="952500" y="876300"/>
              <a:ext cx="838200" cy="83820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2C5C2-5044-4E2B-9CAB-74504810A652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1448" y="228600"/>
            <a:ext cx="6245352" cy="1143000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kern="1200" cap="sm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6624" y="2446991"/>
            <a:ext cx="5715000" cy="3531198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3031490"/>
            <a:ext cx="1524000" cy="2362200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400" b="1">
                <a:solidFill>
                  <a:srgbClr val="000000">
                    <a:alpha val="50196"/>
                  </a:srgb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811B9-9080-469B-B761-BF79D96670FD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1448" y="228600"/>
            <a:ext cx="6245352" cy="1143000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400" kern="1200" cap="sm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06624" y="2450592"/>
            <a:ext cx="5715000" cy="3529584"/>
          </a:xfrm>
          <a:noFill/>
          <a:ln w="101600" cmpd="sng">
            <a:miter lim="800000"/>
          </a:ln>
          <a:effectLst>
            <a:outerShdw blurRad="63500" sx="102000" sy="102000" algn="ctr" rotWithShape="0">
              <a:prstClr val="black">
                <a:alpha val="30000"/>
              </a:prstClr>
            </a:outerShdw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3031489"/>
            <a:ext cx="1527048" cy="235915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 b="1" kern="1200">
                <a:solidFill>
                  <a:srgbClr val="000000">
                    <a:alpha val="50196"/>
                  </a:srgb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800"/>
              </a:spcBef>
              <a:buClr>
                <a:schemeClr val="accent1"/>
              </a:buClr>
              <a:buSzPct val="8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39C2-8FC4-442E-B59F-C250B8A51485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" name="Rectangle 6"/>
            <p:cNvSpPr/>
            <p:nvPr/>
          </p:nvSpPr>
          <p:spPr>
            <a:xfrm>
              <a:off x="457200" y="0"/>
              <a:ext cx="8686800" cy="167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reflection blurRad="6350" stA="50000" endA="300" endPos="38500" dist="508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0"/>
              <a:ext cx="1828800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0"/>
              <a:ext cx="1828800" cy="167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Oval 10"/>
            <p:cNvSpPr/>
            <p:nvPr/>
          </p:nvSpPr>
          <p:spPr>
            <a:xfrm>
              <a:off x="495300" y="419100"/>
              <a:ext cx="838200" cy="838200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8400" y="2286000"/>
            <a:ext cx="6248400" cy="3840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38400" y="228600"/>
            <a:ext cx="6248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149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sm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9C5E7DF4-8F99-4DF0-BC18-3495A799C00F}" type="datetime1">
              <a:rPr lang="en-US" smtClean="0"/>
              <a:pPr/>
              <a:t>8/18/16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384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small" baseline="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400" y="533400"/>
            <a:ext cx="762000" cy="609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cap="sm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r" defTabSz="914400" rtl="0" eaLnBrk="1" latinLnBrk="0" hangingPunct="1">
        <a:spcBef>
          <a:spcPct val="0"/>
        </a:spcBef>
        <a:buNone/>
        <a:defRPr sz="4400" kern="1200" cap="small" spc="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1800"/>
        </a:spcBef>
        <a:buClr>
          <a:schemeClr val="accent1"/>
        </a:buClr>
        <a:buSzPct val="80000"/>
        <a:buFont typeface="Wingdings" pitchFamily="2" charset="2"/>
        <a:buChar char="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1800"/>
        </a:spcBef>
        <a:buClr>
          <a:schemeClr val="accent2"/>
        </a:buClr>
        <a:buSzPct val="80000"/>
        <a:buFont typeface="Wingdings" pitchFamily="2" charset="2"/>
        <a:buChar char="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1200"/>
        </a:spcBef>
        <a:buClr>
          <a:schemeClr val="accent3"/>
        </a:buClr>
        <a:buSzPct val="80000"/>
        <a:buFont typeface="Wingdings" pitchFamily="2" charset="2"/>
        <a:buChar char="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1200"/>
        </a:spcBef>
        <a:buClr>
          <a:schemeClr val="accent4"/>
        </a:buClr>
        <a:buSzPct val="80000"/>
        <a:buFont typeface="Wingdings" pitchFamily="2" charset="2"/>
        <a:buChar char="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1200"/>
        </a:spcBef>
        <a:buClr>
          <a:schemeClr val="accent5"/>
        </a:buClr>
        <a:buSzPct val="80000"/>
        <a:buFont typeface="Wingdings" pitchFamily="2" charset="2"/>
        <a:buChar char="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indent="-457200" algn="l" defTabSz="914400" rtl="0" eaLnBrk="1" latinLnBrk="0" hangingPunct="1">
        <a:spcBef>
          <a:spcPts val="1200"/>
        </a:spcBef>
        <a:buClr>
          <a:schemeClr val="accent6"/>
        </a:buClr>
        <a:buSzPct val="90000"/>
        <a:buFont typeface="Wingdings" pitchFamily="2" charset="2"/>
        <a:buChar char="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400" indent="-457200" algn="l" defTabSz="914400" rtl="0" eaLnBrk="1" latinLnBrk="0" hangingPunct="1">
        <a:spcBef>
          <a:spcPts val="1200"/>
        </a:spcBef>
        <a:buClr>
          <a:schemeClr val="accent1"/>
        </a:buClr>
        <a:buSzPct val="70000"/>
        <a:buFont typeface="Wingdings" pitchFamily="2" charset="2"/>
        <a:buChar char="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57200" algn="l" defTabSz="914400" rtl="0" eaLnBrk="1" latinLnBrk="0" hangingPunct="1">
        <a:spcBef>
          <a:spcPts val="1200"/>
        </a:spcBef>
        <a:buClr>
          <a:schemeClr val="accent3"/>
        </a:buClr>
        <a:buFont typeface="Courier New" pitchFamily="49" charset="0"/>
        <a:buChar char="o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114800" indent="-457200" algn="l" defTabSz="914400" rtl="0" eaLnBrk="1" latinLnBrk="0" hangingPunct="1">
        <a:spcBef>
          <a:spcPts val="12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It’s a World Wide Web!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24578" name="Picture 2" descr="helicoidal by Robert S. Donovan.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33600" y="228600"/>
            <a:ext cx="3962400" cy="396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2133600" y="4648200"/>
            <a:ext cx="4572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 smtClean="0">
                <a:solidFill>
                  <a:schemeClr val="accent2">
                    <a:lumMod val="75000"/>
                  </a:schemeClr>
                </a:solidFill>
              </a:rPr>
              <a:t>Photo courtesy: http://www.flickr.com/photos/booleansplit/2393247122/</a:t>
            </a:r>
            <a:endParaRPr lang="en-US" sz="7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Job Titles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Web Designer</a:t>
            </a:r>
          </a:p>
          <a:p>
            <a:pPr lvl="1"/>
            <a:r>
              <a:rPr lang="en-US" dirty="0" smtClean="0"/>
              <a:t>Responsible for everything that happens on the client.</a:t>
            </a:r>
            <a:endParaRPr lang="en-US" dirty="0"/>
          </a:p>
          <a:p>
            <a:pPr lvl="1"/>
            <a:r>
              <a:rPr lang="en-US" dirty="0" smtClean="0"/>
              <a:t>Requires deep knowledge of</a:t>
            </a:r>
          </a:p>
          <a:p>
            <a:pPr lvl="2"/>
            <a:r>
              <a:rPr lang="en-US" dirty="0" smtClean="0"/>
              <a:t>HTTP</a:t>
            </a:r>
          </a:p>
          <a:p>
            <a:pPr lvl="2"/>
            <a:r>
              <a:rPr lang="en-US" dirty="0" smtClean="0"/>
              <a:t>HTML</a:t>
            </a:r>
          </a:p>
          <a:p>
            <a:pPr lvl="2"/>
            <a:r>
              <a:rPr lang="en-US" dirty="0" smtClean="0"/>
              <a:t>CSS</a:t>
            </a:r>
          </a:p>
          <a:p>
            <a:pPr lvl="2"/>
            <a:r>
              <a:rPr lang="en-US" dirty="0" smtClean="0"/>
              <a:t>JavaScript</a:t>
            </a:r>
          </a:p>
          <a:p>
            <a:r>
              <a:rPr lang="en-US" dirty="0" smtClean="0"/>
              <a:t>Web Developer</a:t>
            </a:r>
          </a:p>
          <a:p>
            <a:pPr lvl="1"/>
            <a:r>
              <a:rPr lang="en-US" dirty="0" smtClean="0"/>
              <a:t>Responsible for everything that happens on the server</a:t>
            </a:r>
          </a:p>
          <a:p>
            <a:pPr lvl="1"/>
            <a:r>
              <a:rPr lang="en-US" dirty="0" smtClean="0"/>
              <a:t>Requires deep knowledge of</a:t>
            </a:r>
          </a:p>
          <a:p>
            <a:pPr lvl="2"/>
            <a:r>
              <a:rPr lang="en-US" dirty="0" smtClean="0"/>
              <a:t>HTTP</a:t>
            </a:r>
          </a:p>
          <a:p>
            <a:pPr lvl="2"/>
            <a:r>
              <a:rPr lang="en-US" dirty="0" smtClean="0"/>
              <a:t>A server(s) (Apache, IIS, Tomcat, </a:t>
            </a:r>
            <a:r>
              <a:rPr lang="is-IS" dirty="0" smtClean="0"/>
              <a:t>… )</a:t>
            </a:r>
            <a:endParaRPr lang="en-US" dirty="0" smtClean="0"/>
          </a:p>
          <a:p>
            <a:pPr lvl="2"/>
            <a:r>
              <a:rPr lang="en-US" dirty="0" smtClean="0"/>
              <a:t>A language(s) (Java, .NET, PHP, JS, 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A database(s) (Oracle, </a:t>
            </a:r>
            <a:r>
              <a:rPr lang="en-US" dirty="0" err="1" smtClean="0"/>
              <a:t>MySql</a:t>
            </a:r>
            <a:r>
              <a:rPr lang="en-US" dirty="0" smtClean="0"/>
              <a:t>, Mongo, </a:t>
            </a:r>
            <a:r>
              <a:rPr lang="is-IS" dirty="0" smtClean="0"/>
              <a:t>…)</a:t>
            </a:r>
            <a:endParaRPr lang="en-US" dirty="0"/>
          </a:p>
          <a:p>
            <a:r>
              <a:rPr lang="en-US" dirty="0" smtClean="0"/>
              <a:t>Full Stack Web Developer</a:t>
            </a:r>
          </a:p>
          <a:p>
            <a:pPr lvl="1"/>
            <a:r>
              <a:rPr lang="en-US" dirty="0" smtClean="0"/>
              <a:t>Includes both designer and developer roles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happens when loading a web page?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981200" y="2159833"/>
            <a:ext cx="1447800" cy="2286000"/>
            <a:chOff x="1981200" y="2159833"/>
            <a:chExt cx="1447800" cy="2286000"/>
          </a:xfrm>
        </p:grpSpPr>
        <p:sp>
          <p:nvSpPr>
            <p:cNvPr id="7" name="Rectangle 6"/>
            <p:cNvSpPr/>
            <p:nvPr/>
          </p:nvSpPr>
          <p:spPr>
            <a:xfrm>
              <a:off x="1981200" y="2159833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133600" y="2388433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Browser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824999" y="2126105"/>
            <a:ext cx="1447800" cy="2286000"/>
            <a:chOff x="6824999" y="2126105"/>
            <a:chExt cx="1447800" cy="2286000"/>
          </a:xfrm>
        </p:grpSpPr>
        <p:sp>
          <p:nvSpPr>
            <p:cNvPr id="11" name="Rectangle 10"/>
            <p:cNvSpPr/>
            <p:nvPr/>
          </p:nvSpPr>
          <p:spPr>
            <a:xfrm>
              <a:off x="6824999" y="2126105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6977399" y="2354705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Web Server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276600" y="2074358"/>
            <a:ext cx="3700799" cy="592642"/>
            <a:chOff x="3276600" y="2074358"/>
            <a:chExt cx="3700799" cy="592642"/>
          </a:xfrm>
        </p:grpSpPr>
        <p:sp>
          <p:nvSpPr>
            <p:cNvPr id="8" name="TextBox 7"/>
            <p:cNvSpPr txBox="1"/>
            <p:nvPr/>
          </p:nvSpPr>
          <p:spPr>
            <a:xfrm>
              <a:off x="3581400" y="2074358"/>
              <a:ext cx="26346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 WANT THIS DOCUMENT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charity.cs.uwlax.edu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C00000"/>
                  </a:solidFill>
                </a:rPr>
                <a:t>index.html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276600" y="2667000"/>
              <a:ext cx="3700799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3276600" y="3124200"/>
            <a:ext cx="3700799" cy="592643"/>
            <a:chOff x="3276600" y="3124200"/>
            <a:chExt cx="3700799" cy="592643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3276600" y="3124200"/>
              <a:ext cx="3700799" cy="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621058" y="3193623"/>
              <a:ext cx="25851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7030A0"/>
                  </a:solidFill>
                </a:rPr>
                <a:t>HERE IS THE DOCUMENT</a:t>
              </a:r>
            </a:p>
            <a:p>
              <a:r>
                <a:rPr lang="en-US" sz="1400" b="1" dirty="0" err="1" smtClean="0">
                  <a:solidFill>
                    <a:srgbClr val="7030A0"/>
                  </a:solidFill>
                </a:rPr>
                <a:t>charity.cs.uwlax.edu</a:t>
              </a:r>
              <a:r>
                <a:rPr lang="en-US" sz="1400" b="1" dirty="0" smtClean="0">
                  <a:solidFill>
                    <a:srgbClr val="7030A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7030A0"/>
                  </a:solidFill>
                </a:rPr>
                <a:t>index.html</a:t>
              </a:r>
              <a:endParaRPr lang="en-US" sz="1400" b="1" dirty="0">
                <a:solidFill>
                  <a:srgbClr val="7030A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51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happens when loading a web page?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2014201" y="1938728"/>
            <a:ext cx="1447800" cy="2286000"/>
            <a:chOff x="2014201" y="1938728"/>
            <a:chExt cx="1447800" cy="2286000"/>
          </a:xfrm>
        </p:grpSpPr>
        <p:sp>
          <p:nvSpPr>
            <p:cNvPr id="7" name="Rectangle 6"/>
            <p:cNvSpPr/>
            <p:nvPr/>
          </p:nvSpPr>
          <p:spPr>
            <a:xfrm>
              <a:off x="2014201" y="1938728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166601" y="2167328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Browser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858000" y="1905000"/>
            <a:ext cx="1447800" cy="2286000"/>
            <a:chOff x="6858000" y="1905000"/>
            <a:chExt cx="1447800" cy="2286000"/>
          </a:xfrm>
        </p:grpSpPr>
        <p:sp>
          <p:nvSpPr>
            <p:cNvPr id="11" name="Rectangle 10"/>
            <p:cNvSpPr/>
            <p:nvPr/>
          </p:nvSpPr>
          <p:spPr>
            <a:xfrm>
              <a:off x="6858000" y="1905000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010400" y="2133600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Web Server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309284" y="1816686"/>
            <a:ext cx="3700799" cy="525718"/>
            <a:chOff x="3309284" y="1816686"/>
            <a:chExt cx="3700799" cy="525718"/>
          </a:xfrm>
        </p:grpSpPr>
        <p:sp>
          <p:nvSpPr>
            <p:cNvPr id="8" name="TextBox 7"/>
            <p:cNvSpPr txBox="1"/>
            <p:nvPr/>
          </p:nvSpPr>
          <p:spPr>
            <a:xfrm>
              <a:off x="3614401" y="1816686"/>
              <a:ext cx="26439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charity.cs.uwax.edu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C00000"/>
                  </a:solidFill>
                </a:rPr>
                <a:t>css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C00000"/>
                  </a:solidFill>
                </a:rPr>
                <a:t>style.css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309284" y="2342404"/>
              <a:ext cx="3700799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309284" y="2514600"/>
            <a:ext cx="3700799" cy="394693"/>
            <a:chOff x="3309284" y="2514600"/>
            <a:chExt cx="3700799" cy="394693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3309284" y="2514600"/>
              <a:ext cx="3700799" cy="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636062" y="2601516"/>
              <a:ext cx="14089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7030A0"/>
                  </a:solidFill>
                </a:rPr>
                <a:t>HERE IS </a:t>
              </a:r>
              <a:r>
                <a:rPr lang="en-US" sz="1400" b="1" dirty="0" err="1" smtClean="0">
                  <a:solidFill>
                    <a:srgbClr val="7030A0"/>
                  </a:solidFill>
                </a:rPr>
                <a:t>style.css</a:t>
              </a:r>
              <a:endParaRPr lang="en-US" sz="1400" b="1" dirty="0" smtClean="0">
                <a:solidFill>
                  <a:srgbClr val="7030A0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857684" y="4417102"/>
            <a:ext cx="1447800" cy="2286000"/>
            <a:chOff x="6857684" y="4417102"/>
            <a:chExt cx="1447800" cy="2286000"/>
          </a:xfrm>
        </p:grpSpPr>
        <p:sp>
          <p:nvSpPr>
            <p:cNvPr id="13" name="Rectangle 12"/>
            <p:cNvSpPr/>
            <p:nvPr/>
          </p:nvSpPr>
          <p:spPr>
            <a:xfrm>
              <a:off x="6857684" y="4417102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10084" y="4645702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Web Server</a:t>
              </a:r>
              <a:endParaRPr 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309285" y="2895601"/>
            <a:ext cx="3700799" cy="2053026"/>
            <a:chOff x="3309285" y="2895601"/>
            <a:chExt cx="3700799" cy="2053026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3309285" y="2895601"/>
              <a:ext cx="3700799" cy="2053026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303639" y="2972518"/>
              <a:ext cx="25172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www.amazon.com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/image1.png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309285" y="3081728"/>
            <a:ext cx="3700800" cy="2097374"/>
            <a:chOff x="3309285" y="3081728"/>
            <a:chExt cx="3700800" cy="2097374"/>
          </a:xfrm>
        </p:grpSpPr>
        <p:cxnSp>
          <p:nvCxnSpPr>
            <p:cNvPr id="18" name="Straight Arrow Connector 17"/>
            <p:cNvCxnSpPr/>
            <p:nvPr/>
          </p:nvCxnSpPr>
          <p:spPr>
            <a:xfrm flipH="1" flipV="1">
              <a:off x="3309285" y="3081728"/>
              <a:ext cx="3700800" cy="209737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4025086" y="4349700"/>
              <a:ext cx="17014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b="1" dirty="0" smtClean="0">
                  <a:solidFill>
                    <a:srgbClr val="7030A0"/>
                  </a:solidFill>
                </a:rPr>
                <a:t>HERE is image1.png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450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happens when loading a web page?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2014201" y="1938728"/>
            <a:ext cx="1447800" cy="2286000"/>
            <a:chOff x="2014201" y="1938728"/>
            <a:chExt cx="1447800" cy="2286000"/>
          </a:xfrm>
        </p:grpSpPr>
        <p:sp>
          <p:nvSpPr>
            <p:cNvPr id="7" name="Rectangle 6"/>
            <p:cNvSpPr/>
            <p:nvPr/>
          </p:nvSpPr>
          <p:spPr>
            <a:xfrm>
              <a:off x="2014201" y="1938728"/>
              <a:ext cx="1447800" cy="228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Computer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166601" y="2167328"/>
              <a:ext cx="1143000" cy="10668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Browser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309284" y="1816686"/>
            <a:ext cx="3700799" cy="525718"/>
            <a:chOff x="3309284" y="1816686"/>
            <a:chExt cx="3700799" cy="525718"/>
          </a:xfrm>
        </p:grpSpPr>
        <p:sp>
          <p:nvSpPr>
            <p:cNvPr id="8" name="TextBox 7"/>
            <p:cNvSpPr txBox="1"/>
            <p:nvPr/>
          </p:nvSpPr>
          <p:spPr>
            <a:xfrm>
              <a:off x="3614401" y="1816686"/>
              <a:ext cx="26000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charity.cs.uwax.edu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C00000"/>
                  </a:solidFill>
                </a:rPr>
                <a:t>js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/script1.js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309284" y="2342404"/>
              <a:ext cx="3700799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309284" y="2514600"/>
            <a:ext cx="3700799" cy="394693"/>
            <a:chOff x="3309284" y="2514600"/>
            <a:chExt cx="3700799" cy="394693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3309284" y="2514600"/>
              <a:ext cx="3700799" cy="0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636062" y="2601516"/>
              <a:ext cx="1461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7030A0"/>
                  </a:solidFill>
                </a:rPr>
                <a:t>HERE IS script1.js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636062" y="3234128"/>
            <a:ext cx="3139733" cy="2546892"/>
            <a:chOff x="3636062" y="3234128"/>
            <a:chExt cx="3139733" cy="2546892"/>
          </a:xfrm>
        </p:grpSpPr>
        <p:sp>
          <p:nvSpPr>
            <p:cNvPr id="34" name="TextBox 33"/>
            <p:cNvSpPr txBox="1"/>
            <p:nvPr/>
          </p:nvSpPr>
          <p:spPr>
            <a:xfrm>
              <a:off x="3642308" y="3234128"/>
              <a:ext cx="26000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charity.cs.uwax.edu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</a:t>
              </a:r>
              <a:r>
                <a:rPr lang="en-US" sz="1400" b="1" dirty="0" err="1" smtClean="0">
                  <a:solidFill>
                    <a:srgbClr val="C00000"/>
                  </a:solidFill>
                </a:rPr>
                <a:t>js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/script2.js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642308" y="4082183"/>
              <a:ext cx="313348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charity.cs.uwax.edu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/assets/image2.png</a:t>
              </a:r>
            </a:p>
            <a:p>
              <a:endParaRPr lang="en-US" sz="1400" b="1" dirty="0">
                <a:solidFill>
                  <a:srgbClr val="C00000"/>
                </a:solidFill>
              </a:endParaRPr>
            </a:p>
            <a:p>
              <a:r>
                <a:rPr lang="is-IS" sz="1400" b="1" dirty="0" smtClean="0">
                  <a:solidFill>
                    <a:srgbClr val="C00000"/>
                  </a:solidFill>
                </a:rPr>
                <a:t>…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636062" y="5257800"/>
              <a:ext cx="26713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rgbClr val="C00000"/>
                  </a:solidFill>
                </a:rPr>
                <a:t>INDEX.HTML needs </a:t>
              </a:r>
            </a:p>
            <a:p>
              <a:r>
                <a:rPr lang="en-US" sz="1400" b="1" dirty="0" err="1" smtClean="0">
                  <a:solidFill>
                    <a:srgbClr val="C00000"/>
                  </a:solidFill>
                </a:rPr>
                <a:t>fonts.googleapis.com</a:t>
              </a:r>
              <a:r>
                <a:rPr lang="en-US" sz="1400" b="1" dirty="0" smtClean="0">
                  <a:solidFill>
                    <a:srgbClr val="C00000"/>
                  </a:solidFill>
                </a:rPr>
                <a:t>/font1.woff</a:t>
              </a:r>
              <a:endParaRPr lang="en-US" sz="1400" b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977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Render the document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443" y="1828800"/>
            <a:ext cx="6137358" cy="4495800"/>
          </a:xfrm>
          <a:ln w="1270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56420" y="2607890"/>
            <a:ext cx="1282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image1.png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6420" y="3856645"/>
            <a:ext cx="1282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image2.png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6420" y="5196221"/>
            <a:ext cx="1164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image3.gif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56420" y="1798847"/>
            <a:ext cx="956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style.css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10" idx="3"/>
          </p:cNvCxnSpPr>
          <p:nvPr/>
        </p:nvCxnSpPr>
        <p:spPr>
          <a:xfrm>
            <a:off x="1312772" y="1983513"/>
            <a:ext cx="123667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638887" y="2792556"/>
            <a:ext cx="1485313" cy="73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650130" y="4085870"/>
            <a:ext cx="1485313" cy="73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677626" y="5380887"/>
            <a:ext cx="1485313" cy="73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3976" y="2953758"/>
            <a:ext cx="1160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font1.woff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625752" y="3117386"/>
            <a:ext cx="239971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57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the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 runs a web browser program.  This is the client.</a:t>
            </a:r>
          </a:p>
          <a:p>
            <a:r>
              <a:rPr lang="en-US" dirty="0" smtClean="0"/>
              <a:t>A user enters: “</a:t>
            </a:r>
            <a:r>
              <a:rPr lang="en-US" b="1" i="1" dirty="0" smtClean="0"/>
              <a:t>http://</a:t>
            </a:r>
            <a:r>
              <a:rPr lang="en-US" b="1" i="1" dirty="0" err="1" smtClean="0"/>
              <a:t>charity.cs.uwlax.edu</a:t>
            </a:r>
            <a:r>
              <a:rPr lang="en-US" b="1" i="1" dirty="0" smtClean="0"/>
              <a:t>/</a:t>
            </a:r>
            <a:r>
              <a:rPr lang="en-US" b="1" i="1" dirty="0" err="1" smtClean="0"/>
              <a:t>index.html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Server : named in the URL (</a:t>
            </a:r>
            <a:r>
              <a:rPr lang="en-US" dirty="0" err="1" smtClean="0"/>
              <a:t>charity.cs.uwlax.edu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Resource : named in the URL (</a:t>
            </a:r>
            <a:r>
              <a:rPr lang="en-US" dirty="0" err="1" smtClean="0"/>
              <a:t>index.html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browser requests the resource</a:t>
            </a:r>
          </a:p>
          <a:p>
            <a:pPr lvl="1"/>
            <a:r>
              <a:rPr lang="en-US" dirty="0" smtClean="0"/>
              <a:t>A socket is opened using TCP/IP </a:t>
            </a:r>
          </a:p>
          <a:p>
            <a:pPr lvl="1"/>
            <a:r>
              <a:rPr lang="en-US" dirty="0" smtClean="0"/>
              <a:t>The socket carries an HTTP request.</a:t>
            </a:r>
          </a:p>
          <a:p>
            <a:r>
              <a:rPr lang="en-US" dirty="0" smtClean="0"/>
              <a:t>The web server responds with the resource</a:t>
            </a:r>
          </a:p>
          <a:p>
            <a:pPr lvl="1"/>
            <a:r>
              <a:rPr lang="en-US" dirty="0" smtClean="0"/>
              <a:t>The socket carries an HTTP response with the requested resource.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the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HTTP document is processed by the browser.</a:t>
            </a:r>
          </a:p>
          <a:p>
            <a:pPr lvl="1"/>
            <a:r>
              <a:rPr lang="en-US" dirty="0" smtClean="0"/>
              <a:t>The browser generates requests for </a:t>
            </a:r>
            <a:r>
              <a:rPr lang="en-US" dirty="0" smtClean="0"/>
              <a:t>all resources used by the </a:t>
            </a:r>
            <a:r>
              <a:rPr lang="en-US" dirty="0" smtClean="0"/>
              <a:t>document </a:t>
            </a:r>
            <a:endParaRPr lang="en-US" dirty="0"/>
          </a:p>
          <a:p>
            <a:pPr lvl="2"/>
            <a:r>
              <a:rPr lang="en-US" dirty="0"/>
              <a:t>Images</a:t>
            </a:r>
          </a:p>
          <a:p>
            <a:pPr lvl="2"/>
            <a:r>
              <a:rPr lang="en-US" dirty="0"/>
              <a:t>JavaScript programs</a:t>
            </a:r>
          </a:p>
          <a:p>
            <a:pPr lvl="2"/>
            <a:r>
              <a:rPr lang="en-US" dirty="0"/>
              <a:t>CSS </a:t>
            </a:r>
            <a:r>
              <a:rPr lang="en-US" dirty="0" smtClean="0"/>
              <a:t>stylesheets</a:t>
            </a:r>
          </a:p>
          <a:p>
            <a:pPr lvl="2"/>
            <a:r>
              <a:rPr lang="en-US" dirty="0" smtClean="0"/>
              <a:t>Web fonts</a:t>
            </a:r>
          </a:p>
          <a:p>
            <a:pPr lvl="1"/>
            <a:r>
              <a:rPr lang="en-US" dirty="0" smtClean="0"/>
              <a:t>The browser renders the document.</a:t>
            </a:r>
          </a:p>
          <a:p>
            <a:pPr lvl="2"/>
            <a:r>
              <a:rPr lang="en-US" dirty="0" smtClean="0"/>
              <a:t>All items (pictures, fonts, letters) are sized, colored, and positioned in the document.  </a:t>
            </a:r>
          </a:p>
          <a:p>
            <a:pPr lvl="2"/>
            <a:r>
              <a:rPr lang="en-US" dirty="0" smtClean="0"/>
              <a:t>This information is turned into pixels.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2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 web is regulated by a set of standards ensuring </a:t>
            </a:r>
            <a:r>
              <a:rPr lang="en-US" dirty="0" smtClean="0"/>
              <a:t>that this entire process ( requests, responses, documents, rendering ) can occur reliably.</a:t>
            </a:r>
            <a:endParaRPr lang="en-US" dirty="0" smtClean="0"/>
          </a:p>
          <a:p>
            <a:pPr lvl="1"/>
            <a:r>
              <a:rPr lang="en-US" dirty="0" smtClean="0"/>
              <a:t>URL/URI : a </a:t>
            </a:r>
            <a:r>
              <a:rPr lang="en-US" b="1" dirty="0" smtClean="0"/>
              <a:t>naming</a:t>
            </a:r>
            <a:r>
              <a:rPr lang="en-US" dirty="0" smtClean="0"/>
              <a:t> standard for identifying resources on the web.</a:t>
            </a:r>
            <a:endParaRPr lang="en-US" dirty="0"/>
          </a:p>
          <a:p>
            <a:pPr lvl="1"/>
            <a:r>
              <a:rPr lang="en-US" dirty="0" smtClean="0"/>
              <a:t>HTTP: a </a:t>
            </a:r>
            <a:r>
              <a:rPr lang="en-US" b="1" dirty="0" smtClean="0"/>
              <a:t>communication protocol </a:t>
            </a:r>
            <a:r>
              <a:rPr lang="en-US" dirty="0" smtClean="0"/>
              <a:t>standard that enables clients and servers to talk to each other.</a:t>
            </a:r>
            <a:endParaRPr lang="en-US" dirty="0"/>
          </a:p>
          <a:p>
            <a:pPr lvl="1"/>
            <a:r>
              <a:rPr lang="en-US" dirty="0" smtClean="0"/>
              <a:t>HTML : a </a:t>
            </a:r>
            <a:r>
              <a:rPr lang="en-US" b="1" dirty="0" smtClean="0"/>
              <a:t>data</a:t>
            </a:r>
            <a:r>
              <a:rPr lang="en-US" dirty="0" smtClean="0"/>
              <a:t> standard that allows browsers to understand the information sent by a server.</a:t>
            </a:r>
          </a:p>
          <a:p>
            <a:pPr lvl="2"/>
            <a:r>
              <a:rPr lang="en-US" dirty="0" smtClean="0"/>
              <a:t>DOM : a programmatic data standard that allows computer programs to process HTML</a:t>
            </a:r>
          </a:p>
          <a:p>
            <a:pPr lvl="2"/>
            <a:r>
              <a:rPr lang="en-US" dirty="0" smtClean="0"/>
              <a:t>JavaScript : a </a:t>
            </a:r>
            <a:r>
              <a:rPr lang="en-US" b="1" dirty="0" smtClean="0"/>
              <a:t>programming language </a:t>
            </a:r>
            <a:r>
              <a:rPr lang="en-US" dirty="0" smtClean="0"/>
              <a:t>standard that enables web designers to write programs that process HTML documents.</a:t>
            </a:r>
          </a:p>
          <a:p>
            <a:pPr lvl="1"/>
            <a:r>
              <a:rPr lang="en-US" dirty="0" smtClean="0"/>
              <a:t>CSS3 : a </a:t>
            </a:r>
            <a:r>
              <a:rPr lang="en-US" b="1" dirty="0" smtClean="0"/>
              <a:t>styling</a:t>
            </a:r>
            <a:r>
              <a:rPr lang="en-US" dirty="0" smtClean="0"/>
              <a:t> standard that supports rendering of elements in an HTML document.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1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Servers and Browsers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web uses a client-server architecture</a:t>
            </a:r>
          </a:p>
          <a:p>
            <a:pPr lvl="1"/>
            <a:r>
              <a:rPr lang="en-US" dirty="0" smtClean="0"/>
              <a:t>Web browser is the client</a:t>
            </a:r>
          </a:p>
          <a:p>
            <a:pPr lvl="1"/>
            <a:r>
              <a:rPr lang="en-US" dirty="0" smtClean="0"/>
              <a:t>Web server is the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124200"/>
            <a:ext cx="3581400" cy="3581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1100" y="3124200"/>
            <a:ext cx="3581400" cy="3581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">
  <a:themeElements>
    <a:clrScheme name="Mod">
      <a:dk1>
        <a:sysClr val="windowText" lastClr="000000"/>
      </a:dk1>
      <a:lt1>
        <a:sysClr val="window" lastClr="FFFFFF"/>
      </a:lt1>
      <a:dk2>
        <a:srgbClr val="065218"/>
      </a:dk2>
      <a:lt2>
        <a:srgbClr val="EDF3AE"/>
      </a:lt2>
      <a:accent1>
        <a:srgbClr val="8FCB17"/>
      </a:accent1>
      <a:accent2>
        <a:srgbClr val="769F11"/>
      </a:accent2>
      <a:accent3>
        <a:srgbClr val="D4E336"/>
      </a:accent3>
      <a:accent4>
        <a:srgbClr val="0C8228"/>
      </a:accent4>
      <a:accent5>
        <a:srgbClr val="C0EDA8"/>
      </a:accent5>
      <a:accent6>
        <a:srgbClr val="3B4F18"/>
      </a:accent6>
      <a:hlink>
        <a:srgbClr val="0A6A21"/>
      </a:hlink>
      <a:folHlink>
        <a:srgbClr val="406EA5"/>
      </a:folHlink>
    </a:clrScheme>
    <a:fontScheme name="Mod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od">
      <a:fillStyleLst>
        <a:solidFill>
          <a:schemeClr val="phClr"/>
        </a:solidFill>
        <a:solidFill>
          <a:schemeClr val="phClr">
            <a:tint val="80000"/>
          </a:schemeClr>
        </a:solidFill>
        <a:solidFill>
          <a:schemeClr val="phClr">
            <a:shade val="30000"/>
            <a:satMod val="150000"/>
          </a:schemeClr>
        </a:solidFill>
      </a:fillStyleLst>
      <a:lnStyleLst>
        <a:ln w="9525" cap="flat" cmpd="sng" algn="ctr">
          <a:solidFill>
            <a:schemeClr val="phClr">
              <a:tint val="90000"/>
              <a:satMod val="105000"/>
            </a:schemeClr>
          </a:solidFill>
          <a:prstDash val="solid"/>
        </a:ln>
        <a:ln w="50800" cap="flat" cmpd="sng" algn="ctr">
          <a:solidFill>
            <a:schemeClr val="phClr">
              <a:tint val="90000"/>
            </a:schemeClr>
          </a:solidFill>
          <a:prstDash val="solid"/>
        </a:ln>
        <a:ln w="76200" cap="flat" cmpd="dbl" algn="ctr">
          <a:solidFill>
            <a:schemeClr val="phClr">
              <a:tint val="9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76200" dist="25400" dir="5400000" sx="101000" sy="101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50800" dir="5400000" sx="101000" sy="101000" rotWithShape="0">
              <a:srgbClr val="000000">
                <a:alpha val="50000"/>
              </a:srgbClr>
            </a:outerShdw>
            <a:reflection blurRad="12700" stA="30000" endPos="30000" dist="50800" dir="5400000" sy="-100000" rotWithShape="0"/>
          </a:effectLst>
          <a:scene3d>
            <a:camera prst="orthographicFront">
              <a:rot lat="0" lon="0" rev="0"/>
            </a:camera>
            <a:lightRig rig="twoPt" dir="t">
              <a:rot lat="0" lon="0" rev="5400000"/>
            </a:lightRig>
          </a:scene3d>
          <a:sp3d prstMaterial="softmetal">
            <a:bevelT w="63500" h="25400" prst="coolSlant"/>
          </a:sp3d>
        </a:effectStyle>
      </a:effectStyleLst>
      <a:bgFillStyleLst>
        <a:solidFill>
          <a:schemeClr val="phClr">
            <a:satMod val="125000"/>
          </a:schemeClr>
        </a:solidFill>
        <a:solidFill>
          <a:schemeClr val="phClr">
            <a:shade val="30000"/>
            <a:satMod val="150000"/>
          </a:schemeClr>
        </a:solidFill>
        <a:gradFill>
          <a:gsLst>
            <a:gs pos="0">
              <a:schemeClr val="phClr">
                <a:tint val="100000"/>
                <a:shade val="80000"/>
                <a:satMod val="135000"/>
              </a:schemeClr>
            </a:gs>
            <a:gs pos="55000">
              <a:schemeClr val="phClr">
                <a:tint val="70000"/>
                <a:shade val="100000"/>
                <a:satMod val="150000"/>
              </a:schemeClr>
            </a:gs>
            <a:gs pos="100000">
              <a:schemeClr val="phClr">
                <a:tint val="70000"/>
                <a:shade val="100000"/>
                <a:satMod val="15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</Template>
  <TotalTime>10308</TotalTime>
  <Words>479</Words>
  <Application>Microsoft Macintosh PowerPoint</Application>
  <PresentationFormat>On-screen Show (4:3)</PresentationFormat>
  <Paragraphs>108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Courier New</vt:lpstr>
      <vt:lpstr>Trebuchet MS</vt:lpstr>
      <vt:lpstr>Wingdings</vt:lpstr>
      <vt:lpstr>Arial</vt:lpstr>
      <vt:lpstr>Mod</vt:lpstr>
      <vt:lpstr>Introduction</vt:lpstr>
      <vt:lpstr>What happens when loading a web page?</vt:lpstr>
      <vt:lpstr>What happens when loading a web page?</vt:lpstr>
      <vt:lpstr>What happens when loading a web page?</vt:lpstr>
      <vt:lpstr>Render the document</vt:lpstr>
      <vt:lpstr>Review the Process</vt:lpstr>
      <vt:lpstr>Review the Process</vt:lpstr>
      <vt:lpstr>Web Standards</vt:lpstr>
      <vt:lpstr>Servers and Browsers</vt:lpstr>
      <vt:lpstr>Common Job Titles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</dc:title>
  <dc:creator/>
  <cp:lastModifiedBy>Hunt Kenny A</cp:lastModifiedBy>
  <cp:revision>62</cp:revision>
  <dcterms:created xsi:type="dcterms:W3CDTF">2006-08-16T00:00:00Z</dcterms:created>
  <dcterms:modified xsi:type="dcterms:W3CDTF">2016-08-18T16:27:52Z</dcterms:modified>
</cp:coreProperties>
</file>

<file path=docProps/thumbnail.jpeg>
</file>